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7" autoAdjust="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249A2-7DD4-4470-8F76-453924ED05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D273D37-289E-4297-97E8-BCBDCB969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D37AA6-3195-47D5-947A-C35513CBDD4C}"/>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014C8B08-CEF2-4A61-9CB3-32117CAA27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6D7A9B-FCE6-4597-9E80-6A0AAEE4D624}"/>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27323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02275-279F-469C-BCB2-5B45181D2C7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E82A67B-94A2-4361-A4CA-EF49B9431F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C0267B-4A65-42AA-8C84-2C45681A9EB1}"/>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86326E01-3A4F-4434-B0C5-A1328DFBBE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8F279F-D38E-4BD9-BD38-BB5888EFE9EC}"/>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162561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4268B6-28D8-45B7-92B1-28C3AD9E896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7C5A943-455D-43FD-BE7C-4D0AA52F3A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66C90D-BA2F-4E74-954C-7743DE6BF08B}"/>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76A0CE4F-07FF-47B1-978B-25964830E9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02AA47-EFEF-4651-B227-6CC59F323861}"/>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238321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69ECE-6329-4742-A826-C333BE9977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51ED87-6163-49E5-853B-FA9AA53CF9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38BA18-EA87-4B80-9C10-513FA17466CD}"/>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CA6DB64A-43CD-4ED2-A204-73195D8CFA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4E5DF2-BC84-4473-B647-3E7276086512}"/>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383212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F9D29-F393-4668-B870-B18ECD80B36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34FC17D-1DA0-4F2A-9E9F-B5C19DF99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69AF267-D3D6-418B-BAA3-48C635E9FB91}"/>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417F5030-0C7D-4F29-9072-DF410B4622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FC395D-D761-4E7D-BACC-E056CCAC68D1}"/>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65510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498C6-65DF-4EAA-A27A-D39964617C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75B3C9-AE83-4EE8-8BEE-894B0C242D8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56ACE40-0040-4353-8577-54096B6336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999C1C6-955C-4DC2-8D1B-BFBA0978A529}"/>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6" name="Tijdelijke aanduiding voor voettekst 5">
            <a:extLst>
              <a:ext uri="{FF2B5EF4-FFF2-40B4-BE49-F238E27FC236}">
                <a16:creationId xmlns:a16="http://schemas.microsoft.com/office/drawing/2014/main" id="{7B277994-0319-4EFE-B381-52053C672B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B37C28-78A5-4BD9-B736-6D699F6E0640}"/>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153665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F2F62-1CFE-4181-B1D6-AAED1BD06FA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CFBA232-156C-4CC5-82C4-7C645D5D4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C07DD97-A7A2-41E8-AB27-694587C37F5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753B435-3241-46C2-8706-D4B68B8AA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819B34-1ED9-4A90-BF6A-ED7BA34FC1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667B5A2-AE4E-4FE8-9540-A7EEDD56FA47}"/>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8" name="Tijdelijke aanduiding voor voettekst 7">
            <a:extLst>
              <a:ext uri="{FF2B5EF4-FFF2-40B4-BE49-F238E27FC236}">
                <a16:creationId xmlns:a16="http://schemas.microsoft.com/office/drawing/2014/main" id="{AD71877D-D2C2-4088-9F36-5655DD996C0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97FCA24-9C0E-4A4B-B9F7-22B0635D4135}"/>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401987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ECC08-BB45-4D0E-AE26-8C7CD9173FA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E821E9-F4E0-4D0C-83A4-52D1BEA872C2}"/>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4" name="Tijdelijke aanduiding voor voettekst 3">
            <a:extLst>
              <a:ext uri="{FF2B5EF4-FFF2-40B4-BE49-F238E27FC236}">
                <a16:creationId xmlns:a16="http://schemas.microsoft.com/office/drawing/2014/main" id="{6F1F8BAE-60F6-4CEB-91E9-B8C82266DBA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3EAA34E-8F0E-43ED-8AAA-D248CE2447F6}"/>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368958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BDF4A43-02BD-46AC-94F1-E739699C6266}"/>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3" name="Tijdelijke aanduiding voor voettekst 2">
            <a:extLst>
              <a:ext uri="{FF2B5EF4-FFF2-40B4-BE49-F238E27FC236}">
                <a16:creationId xmlns:a16="http://schemas.microsoft.com/office/drawing/2014/main" id="{B0BDA3C6-351A-4D5A-AAA3-069B688695C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AF51CD2-8CDC-4F4E-A9EB-8CD046FD2E90}"/>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392942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FA64-698F-44CA-AEF3-59A0EB7DA9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6C0D77-8240-4026-966F-B20B529714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56E86F-7E2C-4484-86F3-8D3C7466D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633DC5F-8467-4327-BC43-DEE66EE08739}"/>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6" name="Tijdelijke aanduiding voor voettekst 5">
            <a:extLst>
              <a:ext uri="{FF2B5EF4-FFF2-40B4-BE49-F238E27FC236}">
                <a16:creationId xmlns:a16="http://schemas.microsoft.com/office/drawing/2014/main" id="{C57961A4-932F-4B14-9B96-E3F641BAF8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37F171-BE42-4829-A611-1238B00487C4}"/>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366108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FDDA0-5F55-4A30-8962-684C4ECF56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37CE55D-7E34-49A5-A69C-37C32702B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179567F-9566-402B-BE33-32C3AA2BD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811A52-AA95-4FDF-A40D-A177FE2F582F}"/>
              </a:ext>
            </a:extLst>
          </p:cNvPr>
          <p:cNvSpPr>
            <a:spLocks noGrp="1"/>
          </p:cNvSpPr>
          <p:nvPr>
            <p:ph type="dt" sz="half" idx="10"/>
          </p:nvPr>
        </p:nvSpPr>
        <p:spPr/>
        <p:txBody>
          <a:bodyPr/>
          <a:lstStyle/>
          <a:p>
            <a:fld id="{247BF856-1920-4596-BDE7-099DB1262E23}" type="datetimeFigureOut">
              <a:rPr lang="nl-NL" smtClean="0"/>
              <a:t>20-7-2022</a:t>
            </a:fld>
            <a:endParaRPr lang="nl-NL"/>
          </a:p>
        </p:txBody>
      </p:sp>
      <p:sp>
        <p:nvSpPr>
          <p:cNvPr id="6" name="Tijdelijke aanduiding voor voettekst 5">
            <a:extLst>
              <a:ext uri="{FF2B5EF4-FFF2-40B4-BE49-F238E27FC236}">
                <a16:creationId xmlns:a16="http://schemas.microsoft.com/office/drawing/2014/main" id="{769AF79D-B8E3-4B6D-B729-FF23E5795D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A09BCC-950F-4D24-A585-C09A194F6847}"/>
              </a:ext>
            </a:extLst>
          </p:cNvPr>
          <p:cNvSpPr>
            <a:spLocks noGrp="1"/>
          </p:cNvSpPr>
          <p:nvPr>
            <p:ph type="sldNum" sz="quarter" idx="12"/>
          </p:nvPr>
        </p:nvSpPr>
        <p:spPr/>
        <p:txBody>
          <a:bodyPr/>
          <a:lstStyle/>
          <a:p>
            <a:fld id="{372BF55D-E4AB-4813-8549-D809057EA330}" type="slidenum">
              <a:rPr lang="nl-NL" smtClean="0"/>
              <a:t>‹nr.›</a:t>
            </a:fld>
            <a:endParaRPr lang="nl-NL"/>
          </a:p>
        </p:txBody>
      </p:sp>
    </p:spTree>
    <p:extLst>
      <p:ext uri="{BB962C8B-B14F-4D97-AF65-F5344CB8AC3E}">
        <p14:creationId xmlns:p14="http://schemas.microsoft.com/office/powerpoint/2010/main" val="267339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22742A-C6B8-42FB-897B-11AD5885E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9DABA3E-423B-4AB8-A465-BC4AF74FD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1FCE0A-78A1-4262-B4F1-8183D423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BF856-1920-4596-BDE7-099DB1262E23}"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AD4D4D24-1787-44C6-92FE-BC462953B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45CC840-D294-475A-9EE5-840309E6A1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BF55D-E4AB-4813-8549-D809057EA330}" type="slidenum">
              <a:rPr lang="nl-NL" smtClean="0"/>
              <a:t>‹nr.›</a:t>
            </a:fld>
            <a:endParaRPr lang="nl-NL"/>
          </a:p>
        </p:txBody>
      </p:sp>
    </p:spTree>
    <p:extLst>
      <p:ext uri="{BB962C8B-B14F-4D97-AF65-F5344CB8AC3E}">
        <p14:creationId xmlns:p14="http://schemas.microsoft.com/office/powerpoint/2010/main" val="214357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9C5F72-DD57-4D70-B200-CC37ED9496A7}"/>
              </a:ext>
            </a:extLst>
          </p:cNvPr>
          <p:cNvSpPr>
            <a:spLocks noGrp="1"/>
          </p:cNvSpPr>
          <p:nvPr>
            <p:ph type="ctrTitle"/>
          </p:nvPr>
        </p:nvSpPr>
        <p:spPr>
          <a:xfrm>
            <a:off x="643468" y="643467"/>
            <a:ext cx="4620584" cy="3829395"/>
          </a:xfrm>
        </p:spPr>
        <p:txBody>
          <a:bodyPr>
            <a:normAutofit/>
          </a:bodyPr>
          <a:lstStyle/>
          <a:p>
            <a:pPr algn="l"/>
            <a:r>
              <a:rPr lang="nl-NL" sz="5400" dirty="0"/>
              <a:t>Huisvesting en </a:t>
            </a:r>
            <a:r>
              <a:rPr lang="nl-NL" sz="5400" dirty="0" err="1"/>
              <a:t>hygiene</a:t>
            </a:r>
            <a:endParaRPr lang="nl-NL" sz="5400" dirty="0"/>
          </a:p>
        </p:txBody>
      </p:sp>
      <p:sp>
        <p:nvSpPr>
          <p:cNvPr id="3" name="Ondertitel 2">
            <a:extLst>
              <a:ext uri="{FF2B5EF4-FFF2-40B4-BE49-F238E27FC236}">
                <a16:creationId xmlns:a16="http://schemas.microsoft.com/office/drawing/2014/main" id="{9A8FB29E-3556-4515-91B5-0049D5950C76}"/>
              </a:ext>
            </a:extLst>
          </p:cNvPr>
          <p:cNvSpPr>
            <a:spLocks noGrp="1"/>
          </p:cNvSpPr>
          <p:nvPr>
            <p:ph type="subTitle" idx="1"/>
          </p:nvPr>
        </p:nvSpPr>
        <p:spPr>
          <a:xfrm>
            <a:off x="643467" y="5277684"/>
            <a:ext cx="4620584" cy="775494"/>
          </a:xfrm>
        </p:spPr>
        <p:txBody>
          <a:bodyPr>
            <a:normAutofit/>
          </a:bodyPr>
          <a:lstStyle/>
          <a:p>
            <a:pPr algn="l"/>
            <a:r>
              <a:rPr lang="nl-NL" sz="2800" dirty="0"/>
              <a:t>Niveau 3 les 3</a:t>
            </a:r>
          </a:p>
        </p:txBody>
      </p:sp>
      <p:pic>
        <p:nvPicPr>
          <p:cNvPr id="4" name="Afbeelding 3">
            <a:extLst>
              <a:ext uri="{FF2B5EF4-FFF2-40B4-BE49-F238E27FC236}">
                <a16:creationId xmlns:a16="http://schemas.microsoft.com/office/drawing/2014/main" id="{7DD3BC0B-C71D-437E-A200-116377BA1C20}"/>
              </a:ext>
            </a:extLst>
          </p:cNvPr>
          <p:cNvPicPr>
            <a:picLocks noChangeAspect="1"/>
          </p:cNvPicPr>
          <p:nvPr/>
        </p:nvPicPr>
        <p:blipFill rotWithShape="1">
          <a:blip r:embed="rId2"/>
          <a:srcRect t="741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21996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5E1096-286D-466D-AD42-A79BE7601AC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Vraag!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1F5EB36C-576B-4C89-A17E-0DDC290520D9}"/>
              </a:ext>
            </a:extLst>
          </p:cNvPr>
          <p:cNvPicPr>
            <a:picLocks noGrp="1" noChangeAspect="1"/>
          </p:cNvPicPr>
          <p:nvPr>
            <p:ph idx="1"/>
          </p:nvPr>
        </p:nvPicPr>
        <p:blipFill rotWithShape="1">
          <a:blip r:embed="rId2"/>
          <a:srcRect l="7446" t="13150" r="9548" b="5363"/>
          <a:stretch/>
        </p:blipFill>
        <p:spPr>
          <a:xfrm>
            <a:off x="4654296" y="1423306"/>
            <a:ext cx="7214616" cy="3983956"/>
          </a:xfrm>
          <a:prstGeom prst="rect">
            <a:avLst/>
          </a:prstGeom>
        </p:spPr>
      </p:pic>
    </p:spTree>
    <p:extLst>
      <p:ext uri="{BB962C8B-B14F-4D97-AF65-F5344CB8AC3E}">
        <p14:creationId xmlns:p14="http://schemas.microsoft.com/office/powerpoint/2010/main" val="1169370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C870A3-AFAE-48FF-BB0C-EEF188D5EF1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Vraag! </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Tijdelijke aanduiding voor inhoud 4">
            <a:extLst>
              <a:ext uri="{FF2B5EF4-FFF2-40B4-BE49-F238E27FC236}">
                <a16:creationId xmlns:a16="http://schemas.microsoft.com/office/drawing/2014/main" id="{7FA08481-1193-44A1-B632-C52E7659B282}"/>
              </a:ext>
            </a:extLst>
          </p:cNvPr>
          <p:cNvPicPr>
            <a:picLocks noGrp="1" noChangeAspect="1"/>
          </p:cNvPicPr>
          <p:nvPr>
            <p:ph idx="1"/>
          </p:nvPr>
        </p:nvPicPr>
        <p:blipFill rotWithShape="1">
          <a:blip r:embed="rId2"/>
          <a:srcRect l="7971" t="14082" r="9548" b="30814"/>
          <a:stretch/>
        </p:blipFill>
        <p:spPr>
          <a:xfrm>
            <a:off x="4864608" y="2066956"/>
            <a:ext cx="6846363" cy="2572834"/>
          </a:xfrm>
          <a:prstGeom prst="rect">
            <a:avLst/>
          </a:prstGeom>
        </p:spPr>
      </p:pic>
    </p:spTree>
    <p:extLst>
      <p:ext uri="{BB962C8B-B14F-4D97-AF65-F5344CB8AC3E}">
        <p14:creationId xmlns:p14="http://schemas.microsoft.com/office/powerpoint/2010/main" val="28391065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37C4C9-5021-4ECD-AF7C-7A9787923868}"/>
              </a:ext>
            </a:extLst>
          </p:cNvPr>
          <p:cNvSpPr>
            <a:spLocks noGrp="1"/>
          </p:cNvSpPr>
          <p:nvPr>
            <p:ph type="title"/>
          </p:nvPr>
        </p:nvSpPr>
        <p:spPr>
          <a:xfrm>
            <a:off x="640080" y="4777739"/>
            <a:ext cx="3418990" cy="1412119"/>
          </a:xfrm>
        </p:spPr>
        <p:txBody>
          <a:bodyPr>
            <a:normAutofit/>
          </a:bodyPr>
          <a:lstStyle/>
          <a:p>
            <a:r>
              <a:rPr lang="nl-NL" sz="4800"/>
              <a:t>Opdracht </a:t>
            </a:r>
          </a:p>
        </p:txBody>
      </p:sp>
      <p:pic>
        <p:nvPicPr>
          <p:cNvPr id="4" name="Afbeelding 3">
            <a:extLst>
              <a:ext uri="{FF2B5EF4-FFF2-40B4-BE49-F238E27FC236}">
                <a16:creationId xmlns:a16="http://schemas.microsoft.com/office/drawing/2014/main" id="{BDE4F7AD-3385-45E5-A441-8E567B8F22FB}"/>
              </a:ext>
            </a:extLst>
          </p:cNvPr>
          <p:cNvPicPr>
            <a:picLocks noChangeAspect="1"/>
          </p:cNvPicPr>
          <p:nvPr/>
        </p:nvPicPr>
        <p:blipFill rotWithShape="1">
          <a:blip r:embed="rId2"/>
          <a:srcRect t="20394" b="4829"/>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C663577-0068-4B4A-8968-B5AEE06636BF}"/>
              </a:ext>
            </a:extLst>
          </p:cNvPr>
          <p:cNvSpPr>
            <a:spLocks noGrp="1"/>
          </p:cNvSpPr>
          <p:nvPr>
            <p:ph idx="1"/>
          </p:nvPr>
        </p:nvSpPr>
        <p:spPr>
          <a:xfrm>
            <a:off x="4654294" y="4777739"/>
            <a:ext cx="6897626" cy="1399223"/>
          </a:xfrm>
        </p:spPr>
        <p:txBody>
          <a:bodyPr anchor="ctr">
            <a:normAutofit/>
          </a:bodyPr>
          <a:lstStyle/>
          <a:p>
            <a:r>
              <a:rPr lang="nl-NL" sz="2200"/>
              <a:t>Opdrachten werkboek ‘’Werken met dieren’’ Hoofdstuk 8.3 </a:t>
            </a:r>
          </a:p>
          <a:p>
            <a:endParaRPr lang="nl-NL" sz="2200"/>
          </a:p>
        </p:txBody>
      </p:sp>
    </p:spTree>
    <p:extLst>
      <p:ext uri="{BB962C8B-B14F-4D97-AF65-F5344CB8AC3E}">
        <p14:creationId xmlns:p14="http://schemas.microsoft.com/office/powerpoint/2010/main" val="318602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F75CFF50-9B52-4EB3-93B7-A9543BC331AC}"/>
              </a:ext>
            </a:extLst>
          </p:cNvPr>
          <p:cNvPicPr>
            <a:picLocks noChangeAspect="1"/>
          </p:cNvPicPr>
          <p:nvPr/>
        </p:nvPicPr>
        <p:blipFill rotWithShape="1">
          <a:blip r:embed="rId2"/>
          <a:srcRect l="4970" r="1697"/>
          <a:stretch/>
        </p:blipFill>
        <p:spPr>
          <a:xfrm>
            <a:off x="20" y="10"/>
            <a:ext cx="12191980" cy="6857990"/>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A84D74F4-B94F-4F9E-841A-EAD8902D883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Tot volgende week </a:t>
            </a:r>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76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9EC7D0-CA9C-4684-B95F-EFFBEF920161}"/>
              </a:ext>
            </a:extLst>
          </p:cNvPr>
          <p:cNvSpPr>
            <a:spLocks noGrp="1"/>
          </p:cNvSpPr>
          <p:nvPr>
            <p:ph type="title"/>
          </p:nvPr>
        </p:nvSpPr>
        <p:spPr>
          <a:xfrm>
            <a:off x="686834" y="1153572"/>
            <a:ext cx="3200400" cy="4461163"/>
          </a:xfrm>
        </p:spPr>
        <p:txBody>
          <a:bodyPr>
            <a:normAutofit/>
          </a:bodyPr>
          <a:lstStyle/>
          <a:p>
            <a:r>
              <a:rPr lang="nl-NL">
                <a:solidFill>
                  <a:srgbClr val="FFFFFF"/>
                </a:solidFill>
              </a:rPr>
              <a:t>Inhoud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A9F82F0D-A2AC-4C4B-A207-FF8159BE0785}"/>
              </a:ext>
            </a:extLst>
          </p:cNvPr>
          <p:cNvSpPr>
            <a:spLocks noGrp="1"/>
          </p:cNvSpPr>
          <p:nvPr>
            <p:ph idx="1"/>
          </p:nvPr>
        </p:nvSpPr>
        <p:spPr>
          <a:xfrm>
            <a:off x="4447308" y="591344"/>
            <a:ext cx="6906491" cy="5585619"/>
          </a:xfrm>
        </p:spPr>
        <p:txBody>
          <a:bodyPr anchor="ctr">
            <a:normAutofit/>
          </a:bodyPr>
          <a:lstStyle/>
          <a:p>
            <a:r>
              <a:rPr lang="nl-NL" dirty="0"/>
              <a:t>Lesdoelen</a:t>
            </a:r>
          </a:p>
          <a:p>
            <a:r>
              <a:rPr lang="nl-NL" dirty="0"/>
              <a:t>Filmpje</a:t>
            </a:r>
          </a:p>
          <a:p>
            <a:r>
              <a:rPr lang="nl-NL" dirty="0"/>
              <a:t>Huisvesting</a:t>
            </a:r>
          </a:p>
          <a:p>
            <a:r>
              <a:rPr lang="nl-NL" dirty="0"/>
              <a:t>Bedrijfsmatig houden</a:t>
            </a:r>
          </a:p>
          <a:p>
            <a:r>
              <a:rPr lang="nl-NL" dirty="0"/>
              <a:t>Huisvesting hond</a:t>
            </a:r>
          </a:p>
          <a:p>
            <a:r>
              <a:rPr lang="nl-NL" dirty="0"/>
              <a:t>Huisvesting kat</a:t>
            </a:r>
          </a:p>
          <a:p>
            <a:r>
              <a:rPr lang="nl-NL" dirty="0"/>
              <a:t>Opdracht </a:t>
            </a:r>
          </a:p>
          <a:p>
            <a:endParaRPr lang="nl-NL" dirty="0"/>
          </a:p>
          <a:p>
            <a:endParaRPr lang="nl-NL" dirty="0"/>
          </a:p>
        </p:txBody>
      </p:sp>
    </p:spTree>
    <p:extLst>
      <p:ext uri="{BB962C8B-B14F-4D97-AF65-F5344CB8AC3E}">
        <p14:creationId xmlns:p14="http://schemas.microsoft.com/office/powerpoint/2010/main" val="800698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CA2424-4944-4D23-821B-2744FE77574E}"/>
              </a:ext>
            </a:extLst>
          </p:cNvPr>
          <p:cNvSpPr>
            <a:spLocks noGrp="1"/>
          </p:cNvSpPr>
          <p:nvPr>
            <p:ph type="title"/>
          </p:nvPr>
        </p:nvSpPr>
        <p:spPr>
          <a:xfrm>
            <a:off x="841248" y="548640"/>
            <a:ext cx="3600860" cy="5431536"/>
          </a:xfrm>
        </p:spPr>
        <p:txBody>
          <a:bodyPr>
            <a:normAutofit/>
          </a:bodyPr>
          <a:lstStyle/>
          <a:p>
            <a:r>
              <a:rPr lang="nl-NL" sz="5400"/>
              <a:t>Lesdoelen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jdelijke aanduiding voor inhoud 2">
            <a:extLst>
              <a:ext uri="{FF2B5EF4-FFF2-40B4-BE49-F238E27FC236}">
                <a16:creationId xmlns:a16="http://schemas.microsoft.com/office/drawing/2014/main" id="{16265C67-483E-4628-88B9-30DC13EA127F}"/>
              </a:ext>
            </a:extLst>
          </p:cNvPr>
          <p:cNvSpPr>
            <a:spLocks noGrp="1"/>
          </p:cNvSpPr>
          <p:nvPr>
            <p:ph idx="1"/>
          </p:nvPr>
        </p:nvSpPr>
        <p:spPr>
          <a:xfrm>
            <a:off x="5126418" y="552091"/>
            <a:ext cx="6224335" cy="5431536"/>
          </a:xfrm>
        </p:spPr>
        <p:txBody>
          <a:bodyPr anchor="ctr">
            <a:normAutofit/>
          </a:bodyPr>
          <a:lstStyle/>
          <a:p>
            <a:r>
              <a:rPr lang="nl-NL" sz="2400" dirty="0"/>
              <a:t>Je weet wat </a:t>
            </a:r>
            <a:r>
              <a:rPr lang="nl-NL" sz="2400" dirty="0" err="1"/>
              <a:t>bedrijfmatig</a:t>
            </a:r>
            <a:r>
              <a:rPr lang="nl-NL" sz="2400" dirty="0"/>
              <a:t> houden inhoud en kan hier een voorbeeld bij geven</a:t>
            </a:r>
          </a:p>
          <a:p>
            <a:endParaRPr lang="nl-NL" sz="2400" dirty="0"/>
          </a:p>
          <a:p>
            <a:r>
              <a:rPr lang="nl-NL" sz="2400" dirty="0"/>
              <a:t>Je weet uit welke 3 belangrijke thema’s huisvesting bestaat</a:t>
            </a:r>
          </a:p>
          <a:p>
            <a:endParaRPr lang="nl-NL" sz="2400" dirty="0"/>
          </a:p>
          <a:p>
            <a:r>
              <a:rPr lang="nl-NL" sz="2400" dirty="0"/>
              <a:t>Je kunt van zowel hond als kat tenminste 3 dingen opnoemen waar we op letten bij de huisvesting</a:t>
            </a:r>
          </a:p>
          <a:p>
            <a:endParaRPr lang="nl-NL" sz="2200" dirty="0"/>
          </a:p>
        </p:txBody>
      </p:sp>
    </p:spTree>
    <p:extLst>
      <p:ext uri="{BB962C8B-B14F-4D97-AF65-F5344CB8AC3E}">
        <p14:creationId xmlns:p14="http://schemas.microsoft.com/office/powerpoint/2010/main" val="15570461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F83118-E1A9-4916-A59B-6930B9FF441D}"/>
              </a:ext>
            </a:extLst>
          </p:cNvPr>
          <p:cNvSpPr>
            <a:spLocks noGrp="1"/>
          </p:cNvSpPr>
          <p:nvPr>
            <p:ph type="title"/>
          </p:nvPr>
        </p:nvSpPr>
        <p:spPr>
          <a:xfrm>
            <a:off x="838201" y="365125"/>
            <a:ext cx="5251316" cy="1807305"/>
          </a:xfrm>
        </p:spPr>
        <p:txBody>
          <a:bodyPr>
            <a:normAutofit/>
          </a:bodyPr>
          <a:lstStyle/>
          <a:p>
            <a:r>
              <a:rPr lang="nl-NL" sz="5400" dirty="0"/>
              <a:t>Filmpje </a:t>
            </a:r>
          </a:p>
        </p:txBody>
      </p:sp>
      <p:sp>
        <p:nvSpPr>
          <p:cNvPr id="3" name="Tijdelijke aanduiding voor inhoud 2">
            <a:extLst>
              <a:ext uri="{FF2B5EF4-FFF2-40B4-BE49-F238E27FC236}">
                <a16:creationId xmlns:a16="http://schemas.microsoft.com/office/drawing/2014/main" id="{9FAD6203-C13C-40A3-B8B4-78F7DE7C3806}"/>
              </a:ext>
            </a:extLst>
          </p:cNvPr>
          <p:cNvSpPr>
            <a:spLocks noGrp="1"/>
          </p:cNvSpPr>
          <p:nvPr>
            <p:ph idx="1"/>
          </p:nvPr>
        </p:nvSpPr>
        <p:spPr>
          <a:xfrm>
            <a:off x="838200" y="2333297"/>
            <a:ext cx="4619621" cy="3843666"/>
          </a:xfrm>
        </p:spPr>
        <p:txBody>
          <a:bodyPr>
            <a:normAutofit/>
          </a:bodyPr>
          <a:lstStyle/>
          <a:p>
            <a:r>
              <a:rPr lang="nl-NL" sz="2400" dirty="0" err="1"/>
              <a:t>Animalis</a:t>
            </a:r>
            <a:r>
              <a:rPr lang="nl-NL" sz="2400" dirty="0"/>
              <a:t> ( Ontwikkelcentrum )</a:t>
            </a:r>
          </a:p>
          <a:p>
            <a:pPr lvl="1"/>
            <a:r>
              <a:rPr lang="nl-NL" dirty="0"/>
              <a:t>Huisvesting </a:t>
            </a:r>
            <a:r>
              <a:rPr lang="nl-NL" dirty="0">
                <a:sym typeface="Wingdings" panose="05000000000000000000" pitchFamily="2" charset="2"/>
              </a:rPr>
              <a:t> Hond/Kat</a:t>
            </a:r>
            <a:endParaRPr lang="nl-NL" dirty="0"/>
          </a:p>
        </p:txBody>
      </p:sp>
      <p:pic>
        <p:nvPicPr>
          <p:cNvPr id="4" name="Afbeelding 3">
            <a:extLst>
              <a:ext uri="{FF2B5EF4-FFF2-40B4-BE49-F238E27FC236}">
                <a16:creationId xmlns:a16="http://schemas.microsoft.com/office/drawing/2014/main" id="{1F85DD66-7893-44AF-9019-88D02863F412}"/>
              </a:ext>
            </a:extLst>
          </p:cNvPr>
          <p:cNvPicPr>
            <a:picLocks noChangeAspect="1"/>
          </p:cNvPicPr>
          <p:nvPr/>
        </p:nvPicPr>
        <p:blipFill rotWithShape="1">
          <a:blip r:embed="rId2"/>
          <a:srcRect l="18107" r="1668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82077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9CBD55FE-ED50-488A-BBB0-F24171641D77}"/>
              </a:ext>
            </a:extLst>
          </p:cNvPr>
          <p:cNvSpPr>
            <a:spLocks noGrp="1"/>
          </p:cNvSpPr>
          <p:nvPr>
            <p:ph type="title"/>
          </p:nvPr>
        </p:nvSpPr>
        <p:spPr>
          <a:xfrm>
            <a:off x="1139044" y="2090114"/>
            <a:ext cx="3382890" cy="2481886"/>
          </a:xfrm>
        </p:spPr>
        <p:txBody>
          <a:bodyPr>
            <a:normAutofit/>
          </a:bodyPr>
          <a:lstStyle/>
          <a:p>
            <a:pPr algn="ctr"/>
            <a:r>
              <a:rPr lang="nl-NL" dirty="0"/>
              <a:t>Huisvesting </a:t>
            </a:r>
            <a:endParaRPr lang="nl-NL"/>
          </a:p>
        </p:txBody>
      </p:sp>
      <p:sp>
        <p:nvSpPr>
          <p:cNvPr id="3" name="Tijdelijke aanduiding voor inhoud 2">
            <a:extLst>
              <a:ext uri="{FF2B5EF4-FFF2-40B4-BE49-F238E27FC236}">
                <a16:creationId xmlns:a16="http://schemas.microsoft.com/office/drawing/2014/main" id="{B16C30B6-DF9B-4BD5-8541-AC3DFBED0BC5}"/>
              </a:ext>
            </a:extLst>
          </p:cNvPr>
          <p:cNvSpPr>
            <a:spLocks noGrp="1"/>
          </p:cNvSpPr>
          <p:nvPr>
            <p:ph idx="1"/>
          </p:nvPr>
        </p:nvSpPr>
        <p:spPr>
          <a:xfrm>
            <a:off x="5285014" y="964850"/>
            <a:ext cx="6068786" cy="4928300"/>
          </a:xfrm>
        </p:spPr>
        <p:txBody>
          <a:bodyPr anchor="ctr">
            <a:normAutofit/>
          </a:bodyPr>
          <a:lstStyle/>
          <a:p>
            <a:r>
              <a:rPr lang="nl-NL" sz="2000"/>
              <a:t>Met huisvesting wordt een plek om te leven bedoeld. Honden leven bijvoorbeeld in kennels en katten in een kattenkamer. Dit zijn beide vormen van huisvesting. In deze module wordt met ‘de huisvesting’ ook de omstandigheden waarin het dier leeft bedoeld. Huisvesting bestaat uit drie belangrijke thema’s:</a:t>
            </a:r>
          </a:p>
          <a:p>
            <a:endParaRPr lang="nl-NL" sz="2000"/>
          </a:p>
          <a:p>
            <a:r>
              <a:rPr lang="nl-NL" sz="2000"/>
              <a:t>Aansluiten bij het natuurlijke gedrag;</a:t>
            </a:r>
          </a:p>
          <a:p>
            <a:r>
              <a:rPr lang="nl-NL" sz="2000"/>
              <a:t>Voedsel en water;</a:t>
            </a:r>
          </a:p>
          <a:p>
            <a:r>
              <a:rPr lang="nl-NL" sz="2000"/>
              <a:t>Lig- en schuilplaatsen. </a:t>
            </a:r>
          </a:p>
        </p:txBody>
      </p:sp>
    </p:spTree>
    <p:extLst>
      <p:ext uri="{BB962C8B-B14F-4D97-AF65-F5344CB8AC3E}">
        <p14:creationId xmlns:p14="http://schemas.microsoft.com/office/powerpoint/2010/main" val="4159894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636D42E-D625-41E3-BCD7-E417745B71D2}"/>
              </a:ext>
            </a:extLst>
          </p:cNvPr>
          <p:cNvSpPr>
            <a:spLocks noGrp="1"/>
          </p:cNvSpPr>
          <p:nvPr>
            <p:ph type="title"/>
          </p:nvPr>
        </p:nvSpPr>
        <p:spPr>
          <a:xfrm>
            <a:off x="838201" y="643467"/>
            <a:ext cx="3888526" cy="1800526"/>
          </a:xfrm>
        </p:spPr>
        <p:txBody>
          <a:bodyPr>
            <a:normAutofit/>
          </a:bodyPr>
          <a:lstStyle/>
          <a:p>
            <a:r>
              <a:rPr lang="nl-NL" dirty="0"/>
              <a:t>Vraag! </a:t>
            </a:r>
          </a:p>
        </p:txBody>
      </p:sp>
      <p:sp>
        <p:nvSpPr>
          <p:cNvPr id="3" name="Tijdelijke aanduiding voor inhoud 2">
            <a:extLst>
              <a:ext uri="{FF2B5EF4-FFF2-40B4-BE49-F238E27FC236}">
                <a16:creationId xmlns:a16="http://schemas.microsoft.com/office/drawing/2014/main" id="{E498C31B-8575-4AF7-AD4B-14B91994C318}"/>
              </a:ext>
            </a:extLst>
          </p:cNvPr>
          <p:cNvSpPr>
            <a:spLocks noGrp="1"/>
          </p:cNvSpPr>
          <p:nvPr>
            <p:ph idx="1"/>
          </p:nvPr>
        </p:nvSpPr>
        <p:spPr>
          <a:xfrm>
            <a:off x="838201" y="2623381"/>
            <a:ext cx="3888528" cy="3553581"/>
          </a:xfrm>
        </p:spPr>
        <p:txBody>
          <a:bodyPr>
            <a:normAutofit/>
          </a:bodyPr>
          <a:lstStyle/>
          <a:p>
            <a:r>
              <a:rPr lang="nl-NL" sz="2000"/>
              <a:t>Wat zijn voorbeelden van het bedrijfsmatig houden van dieren?</a:t>
            </a:r>
          </a:p>
          <a:p>
            <a:endParaRPr lang="nl-NL" sz="2000"/>
          </a:p>
        </p:txBody>
      </p:sp>
      <p:pic>
        <p:nvPicPr>
          <p:cNvPr id="5" name="Afbeelding 4">
            <a:extLst>
              <a:ext uri="{FF2B5EF4-FFF2-40B4-BE49-F238E27FC236}">
                <a16:creationId xmlns:a16="http://schemas.microsoft.com/office/drawing/2014/main" id="{F5FD6CEB-A18D-4C25-9A9E-8964B5B55CF7}"/>
              </a:ext>
            </a:extLst>
          </p:cNvPr>
          <p:cNvPicPr>
            <a:picLocks noChangeAspect="1"/>
          </p:cNvPicPr>
          <p:nvPr/>
        </p:nvPicPr>
        <p:blipFill rotWithShape="1">
          <a:blip r:embed="rId2"/>
          <a:srcRect l="48000" t="15408" r="10250" b="12296"/>
          <a:stretch/>
        </p:blipFill>
        <p:spPr>
          <a:xfrm>
            <a:off x="6096000" y="773486"/>
            <a:ext cx="5452533" cy="5311028"/>
          </a:xfrm>
          <a:prstGeom prst="rect">
            <a:avLst/>
          </a:prstGeom>
        </p:spPr>
      </p:pic>
    </p:spTree>
    <p:extLst>
      <p:ext uri="{BB962C8B-B14F-4D97-AF65-F5344CB8AC3E}">
        <p14:creationId xmlns:p14="http://schemas.microsoft.com/office/powerpoint/2010/main" val="20350468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1AE8A-52EB-4BD0-951E-ED2EB03A95FB}"/>
              </a:ext>
            </a:extLst>
          </p:cNvPr>
          <p:cNvSpPr>
            <a:spLocks noGrp="1"/>
          </p:cNvSpPr>
          <p:nvPr>
            <p:ph type="title"/>
          </p:nvPr>
        </p:nvSpPr>
        <p:spPr/>
        <p:txBody>
          <a:bodyPr/>
          <a:lstStyle/>
          <a:p>
            <a:r>
              <a:rPr lang="nl-NL"/>
              <a:t>Bedrijfsmatig </a:t>
            </a:r>
            <a:endParaRPr lang="nl-NL" dirty="0"/>
          </a:p>
        </p:txBody>
      </p:sp>
      <p:pic>
        <p:nvPicPr>
          <p:cNvPr id="5" name="Tijdelijke aanduiding voor inhoud 4">
            <a:extLst>
              <a:ext uri="{FF2B5EF4-FFF2-40B4-BE49-F238E27FC236}">
                <a16:creationId xmlns:a16="http://schemas.microsoft.com/office/drawing/2014/main" id="{DC2A4F2C-2CA1-4315-A15A-4665A2F1C1F7}"/>
              </a:ext>
            </a:extLst>
          </p:cNvPr>
          <p:cNvPicPr>
            <a:picLocks noGrp="1" noChangeAspect="1"/>
          </p:cNvPicPr>
          <p:nvPr>
            <p:ph idx="1"/>
          </p:nvPr>
        </p:nvPicPr>
        <p:blipFill rotWithShape="1">
          <a:blip r:embed="rId2"/>
          <a:srcRect l="2850" t="25524" r="3768" b="17037"/>
          <a:stretch/>
        </p:blipFill>
        <p:spPr>
          <a:xfrm>
            <a:off x="423072" y="2057400"/>
            <a:ext cx="11345855" cy="3925570"/>
          </a:xfrm>
        </p:spPr>
      </p:pic>
    </p:spTree>
    <p:extLst>
      <p:ext uri="{BB962C8B-B14F-4D97-AF65-F5344CB8AC3E}">
        <p14:creationId xmlns:p14="http://schemas.microsoft.com/office/powerpoint/2010/main" val="38081129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Hond die in een stok bijt">
            <a:extLst>
              <a:ext uri="{FF2B5EF4-FFF2-40B4-BE49-F238E27FC236}">
                <a16:creationId xmlns:a16="http://schemas.microsoft.com/office/drawing/2014/main" id="{1809889E-6D77-59B5-5595-19EBE09C3170}"/>
              </a:ext>
            </a:extLst>
          </p:cNvPr>
          <p:cNvPicPr>
            <a:picLocks noChangeAspect="1"/>
          </p:cNvPicPr>
          <p:nvPr/>
        </p:nvPicPr>
        <p:blipFill rotWithShape="1">
          <a:blip r:embed="rId2"/>
          <a:srcRect l="23500" r="2923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5A4F8E5-BA21-4751-8A0E-C48DB4D6E3B1}"/>
              </a:ext>
            </a:extLst>
          </p:cNvPr>
          <p:cNvSpPr>
            <a:spLocks noGrp="1"/>
          </p:cNvSpPr>
          <p:nvPr>
            <p:ph type="title"/>
          </p:nvPr>
        </p:nvSpPr>
        <p:spPr>
          <a:xfrm>
            <a:off x="5827048" y="407987"/>
            <a:ext cx="5721484" cy="1325563"/>
          </a:xfrm>
        </p:spPr>
        <p:txBody>
          <a:bodyPr>
            <a:normAutofit/>
          </a:bodyPr>
          <a:lstStyle/>
          <a:p>
            <a:r>
              <a:rPr lang="nl-NL" sz="3600" dirty="0"/>
              <a:t>Huisvesting hond en natuurlijk gedrag</a:t>
            </a:r>
          </a:p>
        </p:txBody>
      </p:sp>
      <p:sp>
        <p:nvSpPr>
          <p:cNvPr id="3" name="Tijdelijke aanduiding voor inhoud 2">
            <a:extLst>
              <a:ext uri="{FF2B5EF4-FFF2-40B4-BE49-F238E27FC236}">
                <a16:creationId xmlns:a16="http://schemas.microsoft.com/office/drawing/2014/main" id="{5FCD735D-ABE5-4C23-B2E2-089D26817BE5}"/>
              </a:ext>
            </a:extLst>
          </p:cNvPr>
          <p:cNvSpPr>
            <a:spLocks noGrp="1"/>
          </p:cNvSpPr>
          <p:nvPr>
            <p:ph idx="1"/>
          </p:nvPr>
        </p:nvSpPr>
        <p:spPr>
          <a:xfrm>
            <a:off x="5827048" y="2051385"/>
            <a:ext cx="5721484" cy="4351338"/>
          </a:xfrm>
        </p:spPr>
        <p:txBody>
          <a:bodyPr>
            <a:normAutofit/>
          </a:bodyPr>
          <a:lstStyle/>
          <a:p>
            <a:r>
              <a:rPr lang="nl-NL" sz="2000" dirty="0"/>
              <a:t>Lichaamsbeweging</a:t>
            </a:r>
          </a:p>
          <a:p>
            <a:pPr lvl="1"/>
            <a:r>
              <a:rPr lang="nl-NL" sz="2000" dirty="0"/>
              <a:t>3/4 keer uitlaten, langzaam opbouwen</a:t>
            </a:r>
          </a:p>
          <a:p>
            <a:r>
              <a:rPr lang="nl-NL" sz="2000" dirty="0"/>
              <a:t>Speels</a:t>
            </a:r>
          </a:p>
          <a:p>
            <a:pPr lvl="1"/>
            <a:r>
              <a:rPr lang="nl-NL" sz="2000" dirty="0"/>
              <a:t>Bied mogelijkheden voor spelen en sociaal contact</a:t>
            </a:r>
          </a:p>
          <a:p>
            <a:r>
              <a:rPr lang="nl-NL" sz="2000" dirty="0"/>
              <a:t>Reukvermogen</a:t>
            </a:r>
          </a:p>
          <a:p>
            <a:pPr lvl="1"/>
            <a:r>
              <a:rPr lang="nl-NL" sz="2000" dirty="0"/>
              <a:t>Bied snuffelspelletjes en geursporen aan. Zo stimuleer je het reukvermogen.</a:t>
            </a:r>
          </a:p>
          <a:p>
            <a:r>
              <a:rPr lang="nl-NL" sz="2000" dirty="0"/>
              <a:t>Groepsdieren</a:t>
            </a:r>
          </a:p>
          <a:p>
            <a:pPr lvl="1"/>
            <a:r>
              <a:rPr lang="nl-NL" sz="2000" dirty="0"/>
              <a:t>Laat honden samen spelen als dit het natuurlijk gedrag bevordert </a:t>
            </a:r>
          </a:p>
          <a:p>
            <a:endParaRPr lang="nl-NL" sz="1700" dirty="0"/>
          </a:p>
        </p:txBody>
      </p:sp>
    </p:spTree>
    <p:extLst>
      <p:ext uri="{BB962C8B-B14F-4D97-AF65-F5344CB8AC3E}">
        <p14:creationId xmlns:p14="http://schemas.microsoft.com/office/powerpoint/2010/main" val="27662098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81655D-CBF7-44E7-87EA-F1D294856429}"/>
              </a:ext>
            </a:extLst>
          </p:cNvPr>
          <p:cNvSpPr>
            <a:spLocks noGrp="1"/>
          </p:cNvSpPr>
          <p:nvPr>
            <p:ph type="title"/>
          </p:nvPr>
        </p:nvSpPr>
        <p:spPr>
          <a:xfrm>
            <a:off x="640080" y="325369"/>
            <a:ext cx="4368602" cy="1956841"/>
          </a:xfrm>
        </p:spPr>
        <p:txBody>
          <a:bodyPr anchor="b">
            <a:normAutofit/>
          </a:bodyPr>
          <a:lstStyle/>
          <a:p>
            <a:r>
              <a:rPr lang="nl-NL" sz="4200"/>
              <a:t>Huisvesting kat en natuurlijk gedrag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9047816-4E48-4853-A08A-D0B62932A831}"/>
              </a:ext>
            </a:extLst>
          </p:cNvPr>
          <p:cNvSpPr>
            <a:spLocks noGrp="1"/>
          </p:cNvSpPr>
          <p:nvPr>
            <p:ph idx="1"/>
          </p:nvPr>
        </p:nvSpPr>
        <p:spPr>
          <a:xfrm>
            <a:off x="640080" y="2872899"/>
            <a:ext cx="4243589" cy="3320668"/>
          </a:xfrm>
        </p:spPr>
        <p:txBody>
          <a:bodyPr>
            <a:normAutofit/>
          </a:bodyPr>
          <a:lstStyle/>
          <a:p>
            <a:r>
              <a:rPr lang="nl-NL" sz="1700"/>
              <a:t>Hoogte</a:t>
            </a:r>
          </a:p>
          <a:p>
            <a:pPr lvl="1"/>
            <a:r>
              <a:rPr lang="nl-NL" sz="1700"/>
              <a:t>In de hoogte voelen katten zich veilig</a:t>
            </a:r>
          </a:p>
          <a:p>
            <a:r>
              <a:rPr lang="nl-NL" sz="1700"/>
              <a:t>Territorium drift</a:t>
            </a:r>
          </a:p>
          <a:p>
            <a:pPr lvl="1"/>
            <a:r>
              <a:rPr lang="nl-NL" sz="1700"/>
              <a:t>Hier voelt de kat zich veilig en voed die jongen op</a:t>
            </a:r>
          </a:p>
          <a:p>
            <a:r>
              <a:rPr lang="nl-NL" sz="1700"/>
              <a:t>Afbakenen </a:t>
            </a:r>
          </a:p>
          <a:p>
            <a:pPr lvl="1"/>
            <a:r>
              <a:rPr lang="nl-NL" sz="1700"/>
              <a:t>Klieren langs voorwerpen voor een ‘’eigen’’ omgeving</a:t>
            </a:r>
          </a:p>
          <a:p>
            <a:r>
              <a:rPr lang="nl-NL" sz="1700"/>
              <a:t>Krabben </a:t>
            </a:r>
          </a:p>
          <a:p>
            <a:pPr lvl="1"/>
            <a:r>
              <a:rPr lang="nl-NL" sz="1700"/>
              <a:t>Krabben is nodig voor het territorium</a:t>
            </a:r>
          </a:p>
        </p:txBody>
      </p:sp>
      <p:pic>
        <p:nvPicPr>
          <p:cNvPr id="4" name="Afbeelding 3">
            <a:extLst>
              <a:ext uri="{FF2B5EF4-FFF2-40B4-BE49-F238E27FC236}">
                <a16:creationId xmlns:a16="http://schemas.microsoft.com/office/drawing/2014/main" id="{8BFCF798-040A-49C8-AB16-821234AB8692}"/>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023584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256</Words>
  <Application>Microsoft Office PowerPoint</Application>
  <PresentationFormat>Breedbeeld</PresentationFormat>
  <Paragraphs>51</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Huisvesting en hygiene</vt:lpstr>
      <vt:lpstr>Inhoud  </vt:lpstr>
      <vt:lpstr>Lesdoelen </vt:lpstr>
      <vt:lpstr>Filmpje </vt:lpstr>
      <vt:lpstr>Huisvesting </vt:lpstr>
      <vt:lpstr>Vraag! </vt:lpstr>
      <vt:lpstr>Bedrijfsmatig </vt:lpstr>
      <vt:lpstr>Huisvesting hond en natuurlijk gedrag</vt:lpstr>
      <vt:lpstr>Huisvesting kat en natuurlijk gedrag</vt:lpstr>
      <vt:lpstr>Vraag! </vt:lpstr>
      <vt:lpstr>Vraag! </vt:lpstr>
      <vt:lpstr>Opdracht </vt:lpstr>
      <vt:lpstr>Tot volgende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dc:title>
  <dc:creator>Maxime Van Straten</dc:creator>
  <cp:lastModifiedBy>Maxime Van Straten</cp:lastModifiedBy>
  <cp:revision>1</cp:revision>
  <dcterms:created xsi:type="dcterms:W3CDTF">2022-07-20T14:09:16Z</dcterms:created>
  <dcterms:modified xsi:type="dcterms:W3CDTF">2022-07-20T14:45:11Z</dcterms:modified>
</cp:coreProperties>
</file>